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rimo" panose="020B0604020202020204" charset="0"/>
      <p:regular r:id="rId26"/>
    </p:embeddedFont>
    <p:embeddedFont>
      <p:font typeface="Arimo Bold" panose="020B0604020202020204" charset="0"/>
      <p:regular r:id="rId27"/>
    </p:embeddedFont>
    <p:embeddedFont>
      <p:font typeface="Libre Baskerville" panose="02000000000000000000" pitchFamily="2" charset="0"/>
      <p:regular r:id="rId28"/>
    </p:embeddedFont>
    <p:embeddedFont>
      <p:font typeface="Open Sans" panose="020B0606030504020204" pitchFamily="34" charset="0"/>
      <p:regular r:id="rId29"/>
    </p:embeddedFont>
    <p:embeddedFont>
      <p:font typeface="Open Sans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7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9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2456855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Programación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Orientada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 Objetos (POO): </a:t>
            </a: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Conceptos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Clave en Java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425679"/>
            <a:ext cx="944552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Programación Orientada a Objetos (POO) es un paradigma fundamental. Domina el 70% de las aplicaciones modernas. Java, desde 1995, es 100% orientado a objetos.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845475" y="7293322"/>
            <a:ext cx="463201" cy="463201"/>
          </a:xfrm>
          <a:custGeom>
            <a:avLst/>
            <a:gdLst/>
            <a:ahLst/>
            <a:cxnLst/>
            <a:rect l="l" t="t" r="r" b="b"/>
            <a:pathLst>
              <a:path w="463201" h="463201">
                <a:moveTo>
                  <a:pt x="0" y="0"/>
                </a:moveTo>
                <a:lnTo>
                  <a:pt x="463201" y="0"/>
                </a:lnTo>
                <a:lnTo>
                  <a:pt x="463201" y="463201"/>
                </a:lnTo>
                <a:lnTo>
                  <a:pt x="0" y="463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62"/>
            <a:chOff x="0" y="0"/>
            <a:chExt cx="24384000" cy="472541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4273302"/>
            <a:ext cx="1318230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Palabras Reservadas de Java (Parte 2)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050012"/>
            <a:ext cx="3810000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5141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/ else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514630"/>
            <a:ext cx="3810000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Sentencia condicional. Permite bifurcaciones.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if (x &gt; 0) {} else {}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6598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89649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/ while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6598" y="7514630"/>
            <a:ext cx="381014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Bucles para iteración. Repiten bloques de código.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 (int i=0; i&lt;10; i++) {}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21105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54157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/ String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21105" y="7514630"/>
            <a:ext cx="381014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Tipos de datos. Primitivos y de objeto.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 edad = 30; String nombre = "Ana";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5614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18666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/ super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85614" y="7514630"/>
            <a:ext cx="3810149" cy="198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: Referencia instancia actual.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: Llama superclase. Ej: this.nombre = nombre; super(parametro);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672954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Clases, Objetos y Abstracción en Java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822477"/>
            <a:ext cx="9445526" cy="191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Exploraremos los fundamentos de la Programación Orientada a Objetos (POO) en Java. Estos conceptos son clave para crear software modular, reutilizable y escalable. Java es un lenguaje completamente orientado a objetos.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64555" y="922437"/>
            <a:ext cx="8675043" cy="9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374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una Clase en Java?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98116" y="2653260"/>
            <a:ext cx="688925" cy="688925"/>
            <a:chOff x="0" y="0"/>
            <a:chExt cx="918567" cy="91856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97869" y="2389138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Plantilla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97870" y="2918371"/>
            <a:ext cx="8467576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Una clase es un plano o molde para construir objetos. Define la estructura.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64555" y="4584501"/>
            <a:ext cx="688925" cy="688925"/>
            <a:chOff x="0" y="0"/>
            <a:chExt cx="918567" cy="91856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97869" y="4719489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Atributos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97870" y="5248721"/>
            <a:ext cx="8467576" cy="53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propiedades (atributos o campos) que los objetos tendrán.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4555" y="6473875"/>
            <a:ext cx="688925" cy="688925"/>
            <a:chOff x="0" y="0"/>
            <a:chExt cx="918567" cy="91856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997869" y="6608861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97870" y="7138095"/>
            <a:ext cx="8467576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Establece los comportamientos o acciones (métodos) de los objetos.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4555" y="8330059"/>
            <a:ext cx="9500890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Por ejemplo, una clase 'Coche' especifica el color, marca y velocidad, además de métodos como 'acelerar()'.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055043"/>
            <a:ext cx="894412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un Objeto en Java?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668786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Instancia Concreta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328542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Un objeto es una materialización específica de una clase. Es una entidad real.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585990"/>
            <a:ext cx="4394001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Estado y Comportamiento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245746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Representa una entidad del mundo real con un estado y acciones particulares.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99402" y="2742308"/>
            <a:ext cx="7805886" cy="5340846"/>
            <a:chOff x="0" y="0"/>
            <a:chExt cx="10407848" cy="712112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407904" cy="7121144"/>
            </a:xfrm>
            <a:custGeom>
              <a:avLst/>
              <a:gdLst/>
              <a:ahLst/>
              <a:cxnLst/>
              <a:rect l="l" t="t" r="r" b="b"/>
              <a:pathLst>
                <a:path w="10407904" h="7121144">
                  <a:moveTo>
                    <a:pt x="0" y="0"/>
                  </a:moveTo>
                  <a:lnTo>
                    <a:pt x="10407904" y="0"/>
                  </a:lnTo>
                  <a:lnTo>
                    <a:pt x="10407904" y="7121144"/>
                  </a:lnTo>
                  <a:lnTo>
                    <a:pt x="0" y="712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" r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92238" y="8616256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Se crea a partir de una clase usando el operador 'new'. Por ejemplo: 'Coche miCoche = new Coche("Rojo", "Toyota");'.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8" y="1473547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Clase vs. Objeto: Una Analogía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0237" y="3727846"/>
            <a:ext cx="637878" cy="637878"/>
            <a:chOff x="0" y="0"/>
            <a:chExt cx="850504" cy="8505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956575" y="3780979"/>
            <a:ext cx="425203" cy="531614"/>
            <a:chOff x="0" y="0"/>
            <a:chExt cx="566937" cy="70881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771633" y="3787080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71633" y="4333430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Piensa en la clase como el plano arquitectónico de una casa. Es el diseño.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50237" y="5912495"/>
            <a:ext cx="637878" cy="637878"/>
            <a:chOff x="0" y="0"/>
            <a:chExt cx="850504" cy="8505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956575" y="5965627"/>
            <a:ext cx="425203" cy="531614"/>
            <a:chOff x="0" y="0"/>
            <a:chExt cx="566937" cy="708819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r="-235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771633" y="597172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Objeto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71633" y="6518077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El objeto es una casa real construida a partir de ese plano. Es tangible.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50238" y="7744272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Puedes construir muchas casas (objetos) del mismo plano (clase), pero cada una puede ser única en detalles como color o dirección.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145530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 Práctico: Clase Libro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3399830"/>
            <a:ext cx="4580930" cy="2087315"/>
            <a:chOff x="0" y="0"/>
            <a:chExt cx="6107907" cy="27830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7938" cy="2783078"/>
            </a:xfrm>
            <a:custGeom>
              <a:avLst/>
              <a:gdLst/>
              <a:ahLst/>
              <a:cxnLst/>
              <a:rect l="l" t="t" r="r" b="b"/>
              <a:pathLst>
                <a:path w="6107938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705" y="0"/>
                  </a:lnTo>
                  <a:cubicBezTo>
                    <a:pt x="5955665" y="0"/>
                    <a:pt x="6107938" y="152273"/>
                    <a:pt x="6107938" y="340233"/>
                  </a:cubicBezTo>
                  <a:lnTo>
                    <a:pt x="6107938" y="2442845"/>
                  </a:lnTo>
                  <a:cubicBezTo>
                    <a:pt x="6107938" y="2630805"/>
                    <a:pt x="5955665" y="2783078"/>
                    <a:pt x="5767705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75756" y="364524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Estructura 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5755" y="4191596"/>
            <a:ext cx="401389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la estructura general para cualquier libro.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856686" y="3399830"/>
            <a:ext cx="4581079" cy="2087315"/>
            <a:chOff x="0" y="0"/>
            <a:chExt cx="6108105" cy="27830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08065" cy="2783078"/>
            </a:xfrm>
            <a:custGeom>
              <a:avLst/>
              <a:gdLst/>
              <a:ahLst/>
              <a:cxnLst/>
              <a:rect l="l" t="t" r="r" b="b"/>
              <a:pathLst>
                <a:path w="6108065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832" y="0"/>
                  </a:lnTo>
                  <a:cubicBezTo>
                    <a:pt x="5955792" y="0"/>
                    <a:pt x="6108065" y="152273"/>
                    <a:pt x="6108065" y="340233"/>
                  </a:cubicBezTo>
                  <a:lnTo>
                    <a:pt x="6108065" y="2442845"/>
                  </a:lnTo>
                  <a:cubicBezTo>
                    <a:pt x="6108065" y="2630805"/>
                    <a:pt x="5955792" y="2783078"/>
                    <a:pt x="5767832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40203" y="364524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Atributos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40203" y="4191596"/>
            <a:ext cx="40140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Establece propiedades como 'titulo', 'autor' y 'paginas'.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2238" y="5770661"/>
            <a:ext cx="9445526" cy="2087315"/>
            <a:chOff x="0" y="0"/>
            <a:chExt cx="12594035" cy="27830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2253849" y="0"/>
                  </a:lnTo>
                  <a:cubicBezTo>
                    <a:pt x="12441809" y="0"/>
                    <a:pt x="12594082" y="152273"/>
                    <a:pt x="12594082" y="340233"/>
                  </a:cubicBezTo>
                  <a:lnTo>
                    <a:pt x="12594082" y="2442845"/>
                  </a:lnTo>
                  <a:cubicBezTo>
                    <a:pt x="12594082" y="2630805"/>
                    <a:pt x="12441809" y="2783078"/>
                    <a:pt x="12253849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75756" y="601607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5756" y="6562428"/>
            <a:ext cx="887849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las acciones que un libro puede realizar, como 'abrir()', 'leer()', y 'cerrar()'.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8072141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clase 'Libro' sería 'public class Libro { String titulo; String autor; int paginas; }'.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721150"/>
            <a:chOff x="0" y="0"/>
            <a:chExt cx="24384000" cy="496153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961509"/>
            </a:xfrm>
            <a:custGeom>
              <a:avLst/>
              <a:gdLst/>
              <a:ahLst/>
              <a:cxnLst/>
              <a:rect l="l" t="t" r="r" b="b"/>
              <a:pathLst>
                <a:path w="24384000" h="4961509">
                  <a:moveTo>
                    <a:pt x="0" y="0"/>
                  </a:moveTo>
                  <a:lnTo>
                    <a:pt x="24384000" y="0"/>
                  </a:lnTo>
                  <a:lnTo>
                    <a:pt x="24384000" y="4961509"/>
                  </a:lnTo>
                  <a:lnTo>
                    <a:pt x="0" y="4961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1" b="-4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7" y="4340573"/>
            <a:ext cx="13501093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 Práctico: Creando Objetos Libro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19276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Instancia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648576"/>
            <a:ext cx="5198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Crear un objeto: 'Libro miNovela = new Libro();'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44867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71904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Asignar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4867" y="7648576"/>
            <a:ext cx="5198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Dar valores: 'miNovela.titulo = "Cien Años de Soledad";'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97494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4533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Interactuar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97494" y="7648576"/>
            <a:ext cx="519826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Llamar un método: 'miNovela.leer();'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8874771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Puedes tener múltiples objetos 'Libro', cada uno con sus propios valores y comportamientos, como 'miNovela' o 'miManual'.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225303"/>
            <a:ext cx="7197030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Abstracción?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722936" y="2735462"/>
            <a:ext cx="2690069" cy="1633686"/>
            <a:chOff x="0" y="0"/>
            <a:chExt cx="3586759" cy="217824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3586734" cy="2178304"/>
            </a:xfrm>
            <a:custGeom>
              <a:avLst/>
              <a:gdLst/>
              <a:ahLst/>
              <a:cxnLst/>
              <a:rect l="l" t="t" r="r" b="b"/>
              <a:pathLst>
                <a:path w="3586734" h="2178304">
                  <a:moveTo>
                    <a:pt x="0" y="0"/>
                  </a:moveTo>
                  <a:lnTo>
                    <a:pt x="3586734" y="0"/>
                  </a:lnTo>
                  <a:lnTo>
                    <a:pt x="3586734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6" b="-21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868615" y="3505498"/>
            <a:ext cx="398710" cy="498276"/>
            <a:chOff x="0" y="0"/>
            <a:chExt cx="531613" cy="66436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6522" y="298087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Esencial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96521" y="3527227"/>
            <a:ext cx="420499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Muestra solo lo más importante.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83846" y="4385519"/>
            <a:ext cx="10741075" cy="19050"/>
            <a:chOff x="0" y="0"/>
            <a:chExt cx="14321433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377977" y="4439991"/>
            <a:ext cx="5380136" cy="1633686"/>
            <a:chOff x="0" y="0"/>
            <a:chExt cx="7173515" cy="217824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173468" cy="2178304"/>
            </a:xfrm>
            <a:custGeom>
              <a:avLst/>
              <a:gdLst/>
              <a:ahLst/>
              <a:cxnLst/>
              <a:rect l="l" t="t" r="r" b="b"/>
              <a:pathLst>
                <a:path w="7173468" h="2178304">
                  <a:moveTo>
                    <a:pt x="0" y="0"/>
                  </a:moveTo>
                  <a:lnTo>
                    <a:pt x="7173468" y="0"/>
                  </a:lnTo>
                  <a:lnTo>
                    <a:pt x="7173468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7" b="-12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868615" y="5007621"/>
            <a:ext cx="398710" cy="498276"/>
            <a:chOff x="0" y="0"/>
            <a:chExt cx="531613" cy="66436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41631" y="468540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Oculta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41631" y="5231756"/>
            <a:ext cx="387994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Esconde los detalles internos.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828956" y="6090048"/>
            <a:ext cx="9395966" cy="19050"/>
            <a:chOff x="0" y="0"/>
            <a:chExt cx="12527955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32868" y="6144518"/>
            <a:ext cx="8070205" cy="1633686"/>
            <a:chOff x="0" y="0"/>
            <a:chExt cx="10760273" cy="217824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0760329" cy="2178304"/>
            </a:xfrm>
            <a:custGeom>
              <a:avLst/>
              <a:gdLst/>
              <a:ahLst/>
              <a:cxnLst/>
              <a:rect l="l" t="t" r="r" b="b"/>
              <a:pathLst>
                <a:path w="10760329" h="2178304">
                  <a:moveTo>
                    <a:pt x="0" y="0"/>
                  </a:moveTo>
                  <a:lnTo>
                    <a:pt x="10760329" y="0"/>
                  </a:lnTo>
                  <a:lnTo>
                    <a:pt x="10760329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56" b="-15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868466" y="6712150"/>
            <a:ext cx="398710" cy="498276"/>
            <a:chOff x="0" y="0"/>
            <a:chExt cx="531613" cy="664368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386591" y="6389935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Simplifica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86591" y="6936284"/>
            <a:ext cx="428267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Permite enfocarse en "qué hace".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2238" y="7992368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 un principio clave de la POO que reduce la complejidad y mejora la mantenibilidad del código. Facilita el uso de componentes.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7" y="927647"/>
            <a:ext cx="7088238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Abstracción en Java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437806"/>
            <a:ext cx="2717155" cy="1633686"/>
            <a:chOff x="0" y="0"/>
            <a:chExt cx="3622873" cy="21782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22802" cy="2178304"/>
            </a:xfrm>
            <a:custGeom>
              <a:avLst/>
              <a:gdLst/>
              <a:ahLst/>
              <a:cxnLst/>
              <a:rect l="l" t="t" r="r" b="b"/>
              <a:pathLst>
                <a:path w="3622802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3282569" y="0"/>
                  </a:lnTo>
                  <a:cubicBezTo>
                    <a:pt x="3470529" y="0"/>
                    <a:pt x="3622802" y="152273"/>
                    <a:pt x="3622802" y="340233"/>
                  </a:cubicBezTo>
                  <a:lnTo>
                    <a:pt x="3622802" y="1837944"/>
                  </a:lnTo>
                  <a:cubicBezTo>
                    <a:pt x="3622802" y="2025904"/>
                    <a:pt x="3470529" y="2178177"/>
                    <a:pt x="3282569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51459" y="3005436"/>
            <a:ext cx="398710" cy="498276"/>
            <a:chOff x="0" y="0"/>
            <a:chExt cx="531613" cy="66436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92911" y="268322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Clases Abstractas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92911" y="3229571"/>
            <a:ext cx="998115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No se pueden instanciar directamente. Contienen métodos sin implementar.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51076" y="4052441"/>
            <a:ext cx="13303003" cy="19050"/>
            <a:chOff x="0" y="0"/>
            <a:chExt cx="17737337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4213176"/>
            <a:ext cx="5434459" cy="1633686"/>
            <a:chOff x="0" y="0"/>
            <a:chExt cx="7245945" cy="21782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45985" cy="2178304"/>
            </a:xfrm>
            <a:custGeom>
              <a:avLst/>
              <a:gdLst/>
              <a:ahLst/>
              <a:cxnLst/>
              <a:rect l="l" t="t" r="r" b="b"/>
              <a:pathLst>
                <a:path w="7245985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6905752" y="0"/>
                  </a:lnTo>
                  <a:cubicBezTo>
                    <a:pt x="7093712" y="0"/>
                    <a:pt x="7245985" y="152273"/>
                    <a:pt x="7245985" y="340233"/>
                  </a:cubicBezTo>
                  <a:lnTo>
                    <a:pt x="7245985" y="1837944"/>
                  </a:lnTo>
                  <a:cubicBezTo>
                    <a:pt x="7245985" y="2025904"/>
                    <a:pt x="7093712" y="2178177"/>
                    <a:pt x="6905752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10111" y="4780807"/>
            <a:ext cx="398710" cy="498276"/>
            <a:chOff x="0" y="0"/>
            <a:chExt cx="531613" cy="66436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710214" y="445859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Interfaces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10215" y="5004942"/>
            <a:ext cx="879961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Definen un contrato de métodos que las clases deben implementar.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568380" y="5827811"/>
            <a:ext cx="10585698" cy="19050"/>
            <a:chOff x="0" y="0"/>
            <a:chExt cx="14114264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2237" y="5988546"/>
            <a:ext cx="8151763" cy="2087315"/>
            <a:chOff x="0" y="0"/>
            <a:chExt cx="10869017" cy="27830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69040" cy="2783078"/>
            </a:xfrm>
            <a:custGeom>
              <a:avLst/>
              <a:gdLst/>
              <a:ahLst/>
              <a:cxnLst/>
              <a:rect l="l" t="t" r="r" b="b"/>
              <a:pathLst>
                <a:path w="10869040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0528808" y="0"/>
                  </a:lnTo>
                  <a:cubicBezTo>
                    <a:pt x="10716768" y="0"/>
                    <a:pt x="10869040" y="152273"/>
                    <a:pt x="10869040" y="340233"/>
                  </a:cubicBezTo>
                  <a:lnTo>
                    <a:pt x="10869040" y="2442845"/>
                  </a:lnTo>
                  <a:cubicBezTo>
                    <a:pt x="10869040" y="2630805"/>
                    <a:pt x="10716768" y="2783078"/>
                    <a:pt x="10528808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868764" y="6782992"/>
            <a:ext cx="398710" cy="498276"/>
            <a:chOff x="0" y="0"/>
            <a:chExt cx="531613" cy="664368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427518" y="6233964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Modificadores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7517" y="6780312"/>
            <a:ext cx="7584728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Modificadores como 'private' u 'protected' ocultan detalles internos.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2238" y="8290025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abstracción se logra principalmente a través de clases abstractas e interfaces. Esto permite una clara separación de responsabilidades.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8498" y="774204"/>
            <a:ext cx="9753005" cy="154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8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</a:t>
            </a:r>
            <a:r>
              <a:rPr lang="en-US" sz="4688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de </a:t>
            </a:r>
            <a:r>
              <a:rPr lang="en-US" sz="4688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Abstracción</a:t>
            </a:r>
            <a:r>
              <a:rPr lang="en-US" sz="4688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: Clase Forma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38497" y="2678610"/>
            <a:ext cx="1197918" cy="1437531"/>
            <a:chOff x="0" y="0"/>
            <a:chExt cx="1597224" cy="191670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75880" y="2879972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 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5880" y="3331221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'public abstract class Forma' es la base abstracta.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38497" y="4116141"/>
            <a:ext cx="1197918" cy="1437531"/>
            <a:chOff x="0" y="0"/>
            <a:chExt cx="1597224" cy="191670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75880" y="4317504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 Abstracto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5880" y="4768752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'calcularArea()' es abstracto, sin implementación aquí.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38497" y="5553671"/>
            <a:ext cx="1197918" cy="1437531"/>
            <a:chOff x="0" y="0"/>
            <a:chExt cx="1597224" cy="191670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275880" y="5755035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 Concreto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5880" y="6206282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'dibujar()' puede tener una implementación por defecto.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38497" y="6991202"/>
            <a:ext cx="1197918" cy="1437531"/>
            <a:chOff x="0" y="0"/>
            <a:chExt cx="1597224" cy="191670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275880" y="7192565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Implementación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75880" y="7643813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Subclases como 'Círculo' o 'Cuadrado' deben implementar 'calcularArea()'.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8498" y="8593485"/>
            <a:ext cx="9753005" cy="87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implementación de 'calcularArea()' se oculta, siendo específica para cada subclase. Esto demuestra el principio de ocultamiento.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2674739"/>
            <a:ext cx="16303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¿Qué es la Programación Orientada a Objetos (POO)?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74456"/>
            <a:ext cx="382666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 de Objeto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767536"/>
            <a:ext cx="780588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Es un modelo de programación basado en "objetos" reales o abstractos. Datos y funciones (métodos) se encapsulan en unidades cohesionadas.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51744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Beneficios Clave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401" y="5767536"/>
            <a:ext cx="780588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Mejora la modularidad, escalabilidad y mantenibilidad del código. Facilita la reutilización de componentes en distintos proyectos.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893564"/>
            <a:ext cx="10335369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Conclusión: La Esencia de POO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9737" y="445859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Clases y Objetos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004942"/>
            <a:ext cx="47315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Modelan y organizan el software de manera eficiente.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64264" y="4648200"/>
            <a:ext cx="424160" cy="530275"/>
            <a:chOff x="0" y="0"/>
            <a:chExt cx="565547" cy="70703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22238" y="2925664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Abstracción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2238" y="3472012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Gestiona la complejidad para un diseño limpio y enfocado.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212884" y="3459361"/>
            <a:ext cx="424160" cy="530275"/>
            <a:chOff x="0" y="0"/>
            <a:chExt cx="565547" cy="70703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422237" y="5991374"/>
            <a:ext cx="3763268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Aplicaciones Robustas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2238" y="6537723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Permiten construir programas flexibles y fáciles de entender.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618166" y="6867079"/>
            <a:ext cx="424160" cy="530275"/>
            <a:chOff x="0" y="0"/>
            <a:chExt cx="565547" cy="707033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92238" y="8324107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Juntos, estos conceptos permiten construir aplicaciones Java que son no solo potentes, sino también intuitivas para desarrollar y mantener.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D76ACD2A-E421-45BB-7714-66751FDBC3A3}"/>
              </a:ext>
            </a:extLst>
          </p:cNvPr>
          <p:cNvSpPr txBox="1"/>
          <p:nvPr/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Abstracción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618B7A-D8E9-D785-B503-37533BF1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06" y="800100"/>
            <a:ext cx="10810494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8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with text and arrows&#10;&#10;AI-generated content may be incorrect.">
            <a:extLst>
              <a:ext uri="{FF2B5EF4-FFF2-40B4-BE49-F238E27FC236}">
                <a16:creationId xmlns:a16="http://schemas.microsoft.com/office/drawing/2014/main" id="{7A2FCFB5-FAE9-A169-A8CA-D5A11B843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165"/>
            <a:ext cx="18288000" cy="92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8526C8A7-0F37-C933-D74F-B2CED0E05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84" y="0"/>
            <a:ext cx="819923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130507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Encapsulamiento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0237" y="3559374"/>
            <a:ext cx="9445561" cy="2540984"/>
            <a:chOff x="0" y="0"/>
            <a:chExt cx="12594082" cy="33879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82" cy="3387979"/>
            </a:xfrm>
            <a:custGeom>
              <a:avLst/>
              <a:gdLst/>
              <a:ahLst/>
              <a:cxnLst/>
              <a:rect l="l" t="t" r="r" b="b"/>
              <a:pathLst>
                <a:path w="1259408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3331210"/>
                  </a:lnTo>
                  <a:cubicBezTo>
                    <a:pt x="12594082" y="3362579"/>
                    <a:pt x="12568682" y="3387979"/>
                    <a:pt x="1253731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133755" y="3804791"/>
            <a:ext cx="460652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Ocultamiento de Detalles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33755" y="4284464"/>
            <a:ext cx="8878491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Oculta los detalles internos de un objeto. Los datos y métodos permanecen protegidos. El acceso es solo a través de interfaces públicas controladas.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50237" y="6383834"/>
            <a:ext cx="9445561" cy="2540985"/>
            <a:chOff x="0" y="0"/>
            <a:chExt cx="12594082" cy="33879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82" cy="3387979"/>
            </a:xfrm>
            <a:custGeom>
              <a:avLst/>
              <a:gdLst/>
              <a:ahLst/>
              <a:cxnLst/>
              <a:rect l="l" t="t" r="r" b="b"/>
              <a:pathLst>
                <a:path w="1259408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3331210"/>
                  </a:lnTo>
                  <a:cubicBezTo>
                    <a:pt x="12594082" y="3362579"/>
                    <a:pt x="12568682" y="3387979"/>
                    <a:pt x="1253731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133755" y="6629251"/>
            <a:ext cx="358288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Integridad de Datos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3755" y="7108924"/>
            <a:ext cx="8878491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Protege la integridad de los datos internos. Previene modificaciones no deseadas. Ejemplo común: atributos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private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métodos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(getters/setters).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62"/>
            <a:chOff x="0" y="0"/>
            <a:chExt cx="24384000" cy="472541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5167164"/>
            <a:ext cx="1146497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Abstracción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6535490"/>
            <a:ext cx="637795" cy="637890"/>
            <a:chOff x="0" y="0"/>
            <a:chExt cx="850393" cy="850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8575" y="6588621"/>
            <a:ext cx="425195" cy="531591"/>
            <a:chOff x="0" y="0"/>
            <a:chExt cx="566927" cy="70878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2" r="-23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13632" y="659472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Enfoque Esencial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3632" y="7074396"/>
            <a:ext cx="7053114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Se enfoca en la funcionalidad esencial. Oculta la complejidad subyacente. Define interfaces y clases abstractas para comportamientos comunes.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21105" y="6535490"/>
            <a:ext cx="637794" cy="637890"/>
            <a:chOff x="0" y="0"/>
            <a:chExt cx="850392" cy="850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27444" y="6588621"/>
            <a:ext cx="425196" cy="531591"/>
            <a:chOff x="0" y="0"/>
            <a:chExt cx="566928" cy="70878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2" r="-23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42500" y="6594722"/>
            <a:ext cx="370864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Diseño Simplificado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42500" y="7074396"/>
            <a:ext cx="7053262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Permite diseñar sistemas complejos. Simplifica su uso por parte del programador. Ejemplo práctico: una interfaz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Volable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Avion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Pajaro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21" cy="514350"/>
            <a:chOff x="0" y="0"/>
            <a:chExt cx="2870962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r="-8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21994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Herencia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3474244"/>
            <a:ext cx="1417606" cy="2540984"/>
            <a:chOff x="0" y="0"/>
            <a:chExt cx="1890141" cy="338797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890141" cy="3387979"/>
            </a:xfrm>
            <a:custGeom>
              <a:avLst/>
              <a:gdLst/>
              <a:ahLst/>
              <a:cxnLst/>
              <a:rect l="l" t="t" r="r" b="b"/>
              <a:pathLst>
                <a:path w="1890141" h="3387979">
                  <a:moveTo>
                    <a:pt x="0" y="0"/>
                  </a:moveTo>
                  <a:lnTo>
                    <a:pt x="1890141" y="0"/>
                  </a:lnTo>
                  <a:lnTo>
                    <a:pt x="1890141" y="3387979"/>
                  </a:lnTo>
                  <a:lnTo>
                    <a:pt x="0" y="338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" r="-1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93342" y="3719661"/>
            <a:ext cx="43505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Reutilización de Código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3342" y="4199334"/>
            <a:ext cx="7744420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Una clase (subclase) adquiere propiedades y métodos de otra (superclase). Esto promueve la reutilización de código. Facilita la creación de jerarquías de clases.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238" y="6015186"/>
            <a:ext cx="1417606" cy="2994564"/>
            <a:chOff x="0" y="0"/>
            <a:chExt cx="1890141" cy="399275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890141" cy="3992753"/>
            </a:xfrm>
            <a:custGeom>
              <a:avLst/>
              <a:gdLst/>
              <a:ahLst/>
              <a:cxnLst/>
              <a:rect l="l" t="t" r="r" b="b"/>
              <a:pathLst>
                <a:path w="1890141" h="3992753">
                  <a:moveTo>
                    <a:pt x="0" y="0"/>
                  </a:moveTo>
                  <a:lnTo>
                    <a:pt x="1890141" y="0"/>
                  </a:lnTo>
                  <a:lnTo>
                    <a:pt x="1890141" y="3992753"/>
                  </a:lnTo>
                  <a:lnTo>
                    <a:pt x="0" y="3992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9" r="-11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93342" y="6260604"/>
            <a:ext cx="387697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Extensiones Flexibles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3342" y="6740277"/>
            <a:ext cx="7744420" cy="198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subclase puede añadir nuevos comportamientos. También puede sobrescribir los existentes. Ejemplo: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Coche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reutilizando el método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506736"/>
            <a:ext cx="1226016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Polimorfismo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9736" y="439132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Respuesta Diversa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870996"/>
            <a:ext cx="4731544" cy="243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Objetos de diferentes clases responden a un mismo mensaje. Métodos con el mismo nombre. Diferente implementación según la clase.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290816" y="3016895"/>
            <a:ext cx="5706237" cy="5706237"/>
            <a:chOff x="0" y="0"/>
            <a:chExt cx="7608316" cy="7608316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64264" y="5261372"/>
            <a:ext cx="424148" cy="530257"/>
            <a:chOff x="0" y="0"/>
            <a:chExt cx="565531" cy="70700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2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4070" y="4164509"/>
            <a:ext cx="419710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Tipos de Polimorfismo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4070" y="4644181"/>
            <a:ext cx="4731692" cy="289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Polimorfismo de inclusión (clases relacionadas por herencia). Polimorfismo de sobrecarga. Ejemplo: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animal.hacerSonido()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produce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guau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Perro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miau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290816" y="3016895"/>
            <a:ext cx="5706237" cy="5706237"/>
            <a:chOff x="0" y="0"/>
            <a:chExt cx="7608316" cy="7608316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99279" y="5948065"/>
            <a:ext cx="424148" cy="530257"/>
            <a:chOff x="0" y="0"/>
            <a:chExt cx="565531" cy="707009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2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572"/>
            <a:chOff x="0" y="0"/>
            <a:chExt cx="9144000" cy="1371676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763"/>
            </a:xfrm>
            <a:custGeom>
              <a:avLst/>
              <a:gdLst/>
              <a:ahLst/>
              <a:cxnLst/>
              <a:rect l="l" t="t" r="r" b="b"/>
              <a:pathLst>
                <a:path w="9144000" h="13716763">
                  <a:moveTo>
                    <a:pt x="0" y="0"/>
                  </a:moveTo>
                  <a:lnTo>
                    <a:pt x="9144000" y="0"/>
                  </a:lnTo>
                  <a:lnTo>
                    <a:pt x="9144000" y="13716763"/>
                  </a:lnTo>
                  <a:lnTo>
                    <a:pt x="0" y="13716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r="-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94724" y="678805"/>
            <a:ext cx="9556551" cy="172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1"/>
              </a:lnSpc>
            </a:pPr>
            <a:r>
              <a:rPr lang="en-US" sz="52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Resuelto 1: Clase "Libro"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94724" y="2810172"/>
            <a:ext cx="267652" cy="1970722"/>
            <a:chOff x="0" y="0"/>
            <a:chExt cx="356869" cy="26276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6870" cy="2627630"/>
            </a:xfrm>
            <a:custGeom>
              <a:avLst/>
              <a:gdLst/>
              <a:ahLst/>
              <a:cxnLst/>
              <a:rect l="l" t="t" r="r" b="b"/>
              <a:pathLst>
                <a:path w="356870" h="262763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2574036"/>
                  </a:lnTo>
                  <a:cubicBezTo>
                    <a:pt x="356870" y="2603627"/>
                    <a:pt x="332867" y="2627630"/>
                    <a:pt x="303276" y="2627630"/>
                  </a:cubicBezTo>
                  <a:lnTo>
                    <a:pt x="53594" y="2627630"/>
                  </a:lnTo>
                  <a:cubicBezTo>
                    <a:pt x="24003" y="2627503"/>
                    <a:pt x="0" y="2603500"/>
                    <a:pt x="0" y="2574036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29910" y="3058716"/>
            <a:ext cx="3345805" cy="43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Problema y Clase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29910" y="3504159"/>
            <a:ext cx="9021366" cy="100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Diseñar una clase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con título y autor. Clase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con atributos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String titulo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String autor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(encapsulados).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96114" y="4981426"/>
            <a:ext cx="267652" cy="1970722"/>
            <a:chOff x="0" y="0"/>
            <a:chExt cx="356869" cy="26276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6870" cy="2627630"/>
            </a:xfrm>
            <a:custGeom>
              <a:avLst/>
              <a:gdLst/>
              <a:ahLst/>
              <a:cxnLst/>
              <a:rect l="l" t="t" r="r" b="b"/>
              <a:pathLst>
                <a:path w="356870" h="262763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2574036"/>
                  </a:lnTo>
                  <a:cubicBezTo>
                    <a:pt x="356870" y="2603627"/>
                    <a:pt x="332867" y="2627630"/>
                    <a:pt x="303276" y="2627630"/>
                  </a:cubicBezTo>
                  <a:lnTo>
                    <a:pt x="53594" y="2627630"/>
                  </a:lnTo>
                  <a:cubicBezTo>
                    <a:pt x="24003" y="2627503"/>
                    <a:pt x="0" y="2603500"/>
                    <a:pt x="0" y="2574036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31300" y="5229969"/>
            <a:ext cx="3777257" cy="4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Constructor y Método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1300" y="5675411"/>
            <a:ext cx="8619976" cy="100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Constructor para inicializar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titulo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autor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Método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void mostrarInfo()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imprimir detalles del libro.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597652" y="7152680"/>
            <a:ext cx="267652" cy="2398967"/>
            <a:chOff x="0" y="0"/>
            <a:chExt cx="356869" cy="31986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870" cy="3198622"/>
            </a:xfrm>
            <a:custGeom>
              <a:avLst/>
              <a:gdLst/>
              <a:ahLst/>
              <a:cxnLst/>
              <a:rect l="l" t="t" r="r" b="b"/>
              <a:pathLst>
                <a:path w="356870" h="3198622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3145028"/>
                  </a:lnTo>
                  <a:cubicBezTo>
                    <a:pt x="356870" y="3174619"/>
                    <a:pt x="332867" y="3198622"/>
                    <a:pt x="303276" y="3198622"/>
                  </a:cubicBezTo>
                  <a:lnTo>
                    <a:pt x="53594" y="3198622"/>
                  </a:lnTo>
                  <a:cubicBezTo>
                    <a:pt x="24003" y="3198622"/>
                    <a:pt x="0" y="3174619"/>
                    <a:pt x="0" y="3145028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32837" y="7401222"/>
            <a:ext cx="3345805" cy="4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Creación y Uso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32837" y="7846665"/>
            <a:ext cx="8218437" cy="143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Crear objeto: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 miLibro = new Libro("100 Años", "García Márquez");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Llamar a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miLibro.mostrarInfo();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visualizar la información.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767506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Resuelto 2: Jerarquía "Vehiculo"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169176" y="3021806"/>
            <a:ext cx="38100" cy="6440519"/>
            <a:chOff x="0" y="0"/>
            <a:chExt cx="50800" cy="85873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8587359"/>
            </a:xfrm>
            <a:custGeom>
              <a:avLst/>
              <a:gdLst/>
              <a:ahLst/>
              <a:cxnLst/>
              <a:rect l="l" t="t" r="r" b="b"/>
              <a:pathLst>
                <a:path w="50800" h="85873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561959"/>
                  </a:lnTo>
                  <a:cubicBezTo>
                    <a:pt x="50800" y="8575928"/>
                    <a:pt x="39370" y="8587359"/>
                    <a:pt x="25400" y="8587359"/>
                  </a:cubicBezTo>
                  <a:cubicBezTo>
                    <a:pt x="11430" y="8587359"/>
                    <a:pt x="0" y="8575928"/>
                    <a:pt x="0" y="8561959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50015" y="3321695"/>
            <a:ext cx="850582" cy="38100"/>
            <a:chOff x="0" y="0"/>
            <a:chExt cx="1134109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0237" y="3021806"/>
            <a:ext cx="637794" cy="637890"/>
            <a:chOff x="0" y="0"/>
            <a:chExt cx="850392" cy="8505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956575" y="3189238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86764" y="3081040"/>
            <a:ext cx="356904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Clase Base Vehiculo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86764" y="3560712"/>
            <a:ext cx="7708999" cy="107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Modelar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(abstracta). Incluir método abstracto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void 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Define comportamiento general.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450015" y="5506342"/>
            <a:ext cx="850582" cy="38100"/>
            <a:chOff x="0" y="0"/>
            <a:chExt cx="1134109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50237" y="5206454"/>
            <a:ext cx="637794" cy="637889"/>
            <a:chOff x="0" y="0"/>
            <a:chExt cx="850392" cy="8505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56575" y="5373886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86764" y="526568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Clases Derivadas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86764" y="5745361"/>
            <a:ext cx="770899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Clase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Coche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Implementa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(motor de coche). Clase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Motocicleta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Implementa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(motor de moto).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450015" y="8144619"/>
            <a:ext cx="850582" cy="38100"/>
            <a:chOff x="0" y="0"/>
            <a:chExt cx="1134109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50237" y="7844730"/>
            <a:ext cx="637794" cy="637889"/>
            <a:chOff x="0" y="0"/>
            <a:chExt cx="850392" cy="85051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956575" y="8012162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86764" y="7903964"/>
            <a:ext cx="481384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Demostración Polimórfica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86764" y="8383637"/>
            <a:ext cx="7708999" cy="107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Ejemplo de polimorfismo: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 v = new Coche(); v.arrancar();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Esto muestra la flexibilidad de los objetos.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3545" y="555724"/>
            <a:ext cx="978678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3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Palabras Reservadas de Java (Parte 1)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112121" y="1673126"/>
            <a:ext cx="1663161" cy="1564005"/>
            <a:chOff x="0" y="0"/>
            <a:chExt cx="2217548" cy="208534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2217547" cy="2085340"/>
            </a:xfrm>
            <a:custGeom>
              <a:avLst/>
              <a:gdLst/>
              <a:ahLst/>
              <a:cxnLst/>
              <a:rect l="l" t="t" r="r" b="b"/>
              <a:pathLst>
                <a:path w="2217547" h="2085340">
                  <a:moveTo>
                    <a:pt x="0" y="0"/>
                  </a:moveTo>
                  <a:lnTo>
                    <a:pt x="2217547" y="0"/>
                  </a:lnTo>
                  <a:lnTo>
                    <a:pt x="2217547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2" r="-17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94349" y="2299692"/>
            <a:ext cx="298697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7654" y="2045940"/>
            <a:ext cx="2655837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public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7654" y="2381548"/>
            <a:ext cx="8140601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Modificador de acceso. Accesible desde cualquier clase.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class MiClase {}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28259" y="3251746"/>
            <a:ext cx="11663172" cy="14288"/>
            <a:chOff x="0" y="0"/>
            <a:chExt cx="15550896" cy="190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50896" cy="19050"/>
            </a:xfrm>
            <a:custGeom>
              <a:avLst/>
              <a:gdLst/>
              <a:ahLst/>
              <a:cxnLst/>
              <a:rect l="l" t="t" r="r" b="b"/>
              <a:pathLst>
                <a:path w="1555089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5541371" y="0"/>
                  </a:lnTo>
                  <a:cubicBezTo>
                    <a:pt x="15546578" y="0"/>
                    <a:pt x="15550896" y="4318"/>
                    <a:pt x="15550896" y="9525"/>
                  </a:cubicBezTo>
                  <a:cubicBezTo>
                    <a:pt x="15550896" y="14732"/>
                    <a:pt x="15546578" y="19050"/>
                    <a:pt x="1554137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80470" y="3290144"/>
            <a:ext cx="3326415" cy="1564005"/>
            <a:chOff x="0" y="0"/>
            <a:chExt cx="4435220" cy="208534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435221" cy="2085340"/>
            </a:xfrm>
            <a:custGeom>
              <a:avLst/>
              <a:gdLst/>
              <a:ahLst/>
              <a:cxnLst/>
              <a:rect l="l" t="t" r="r" b="b"/>
              <a:pathLst>
                <a:path w="4435221" h="2085340">
                  <a:moveTo>
                    <a:pt x="0" y="0"/>
                  </a:moveTo>
                  <a:lnTo>
                    <a:pt x="4435221" y="0"/>
                  </a:lnTo>
                  <a:lnTo>
                    <a:pt x="4435221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" r="-27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94349" y="3714006"/>
            <a:ext cx="298697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9305" y="3662957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19305" y="3998565"/>
            <a:ext cx="4481512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Declara una clase.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class Persona {}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659910" y="4868764"/>
            <a:ext cx="10831546" cy="14288"/>
            <a:chOff x="0" y="0"/>
            <a:chExt cx="14442061" cy="190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060" cy="19050"/>
            </a:xfrm>
            <a:custGeom>
              <a:avLst/>
              <a:gdLst/>
              <a:ahLst/>
              <a:cxnLst/>
              <a:rect l="l" t="t" r="r" b="b"/>
              <a:pathLst>
                <a:path w="14442060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432535" y="0"/>
                  </a:lnTo>
                  <a:cubicBezTo>
                    <a:pt x="14437742" y="0"/>
                    <a:pt x="14442060" y="4318"/>
                    <a:pt x="14442060" y="9525"/>
                  </a:cubicBezTo>
                  <a:cubicBezTo>
                    <a:pt x="14442060" y="14732"/>
                    <a:pt x="14437742" y="19050"/>
                    <a:pt x="14432535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448818" y="4907161"/>
            <a:ext cx="4989767" cy="1564005"/>
            <a:chOff x="0" y="0"/>
            <a:chExt cx="6653022" cy="208534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6653022" cy="2085340"/>
            </a:xfrm>
            <a:custGeom>
              <a:avLst/>
              <a:gdLst/>
              <a:ahLst/>
              <a:cxnLst/>
              <a:rect l="l" t="t" r="r" b="b"/>
              <a:pathLst>
                <a:path w="6653022" h="2085340">
                  <a:moveTo>
                    <a:pt x="0" y="0"/>
                  </a:moveTo>
                  <a:lnTo>
                    <a:pt x="6653022" y="0"/>
                  </a:lnTo>
                  <a:lnTo>
                    <a:pt x="6653022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4" r="-7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794200" y="5331024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50956" y="5279975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void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50956" y="5615582"/>
            <a:ext cx="7772251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Indica que un método no devuelve valor.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void imprimirMensaje() {}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491561" y="6485781"/>
            <a:ext cx="9999917" cy="14288"/>
            <a:chOff x="0" y="0"/>
            <a:chExt cx="13333222" cy="1905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333222" cy="19050"/>
            </a:xfrm>
            <a:custGeom>
              <a:avLst/>
              <a:gdLst/>
              <a:ahLst/>
              <a:cxnLst/>
              <a:rect l="l" t="t" r="r" b="b"/>
              <a:pathLst>
                <a:path w="133332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323697" y="0"/>
                  </a:lnTo>
                  <a:cubicBezTo>
                    <a:pt x="13328904" y="0"/>
                    <a:pt x="13333222" y="4318"/>
                    <a:pt x="13333222" y="9525"/>
                  </a:cubicBezTo>
                  <a:cubicBezTo>
                    <a:pt x="13333222" y="14732"/>
                    <a:pt x="13328904" y="19050"/>
                    <a:pt x="133236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17166" y="6524179"/>
            <a:ext cx="6653022" cy="1564005"/>
            <a:chOff x="0" y="0"/>
            <a:chExt cx="8870696" cy="208534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8870696" cy="2085340"/>
            </a:xfrm>
            <a:custGeom>
              <a:avLst/>
              <a:gdLst/>
              <a:ahLst/>
              <a:cxnLst/>
              <a:rect l="l" t="t" r="r" b="b"/>
              <a:pathLst>
                <a:path w="8870696" h="2085340">
                  <a:moveTo>
                    <a:pt x="0" y="0"/>
                  </a:moveTo>
                  <a:lnTo>
                    <a:pt x="8870696" y="0"/>
                  </a:lnTo>
                  <a:lnTo>
                    <a:pt x="8870696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" r="-26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794200" y="6948041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82608" y="6727031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static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82608" y="7062639"/>
            <a:ext cx="8849469" cy="813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Miembro pertenece a la clase. No a una instancia.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static void main(String[] args) {}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323212" y="8102799"/>
            <a:ext cx="9168289" cy="14288"/>
            <a:chOff x="0" y="0"/>
            <a:chExt cx="12224385" cy="1905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224385" cy="19050"/>
            </a:xfrm>
            <a:custGeom>
              <a:avLst/>
              <a:gdLst/>
              <a:ahLst/>
              <a:cxnLst/>
              <a:rect l="l" t="t" r="r" b="b"/>
              <a:pathLst>
                <a:path w="12224385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14860" y="0"/>
                  </a:lnTo>
                  <a:cubicBezTo>
                    <a:pt x="12220067" y="0"/>
                    <a:pt x="12224385" y="4318"/>
                    <a:pt x="12224385" y="9525"/>
                  </a:cubicBezTo>
                  <a:cubicBezTo>
                    <a:pt x="12224385" y="14732"/>
                    <a:pt x="12220067" y="19050"/>
                    <a:pt x="1221486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5515" y="8141196"/>
            <a:ext cx="8316373" cy="1564005"/>
            <a:chOff x="0" y="0"/>
            <a:chExt cx="11088497" cy="2085340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11088497" cy="2085340"/>
            </a:xfrm>
            <a:custGeom>
              <a:avLst/>
              <a:gdLst/>
              <a:ahLst/>
              <a:cxnLst/>
              <a:rect l="l" t="t" r="r" b="b"/>
              <a:pathLst>
                <a:path w="11088497" h="2085340">
                  <a:moveTo>
                    <a:pt x="0" y="0"/>
                  </a:moveTo>
                  <a:lnTo>
                    <a:pt x="11088497" y="0"/>
                  </a:lnTo>
                  <a:lnTo>
                    <a:pt x="11088497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" r="-5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794200" y="8565059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14260" y="8514010"/>
            <a:ext cx="2655837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new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14260" y="8849617"/>
            <a:ext cx="5473304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Crea una nueva instancia. Ej: Objeto obj = new Objeto();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1420</Words>
  <Application>Microsoft Office PowerPoint</Application>
  <PresentationFormat>Custom</PresentationFormat>
  <Paragraphs>249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Arimo Bold</vt:lpstr>
      <vt:lpstr>Libre Baskerville</vt:lpstr>
      <vt:lpstr>Calibri</vt:lpstr>
      <vt:lpstr>Open Sans Bold</vt:lpstr>
      <vt:lpstr>Open Sans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Programacion-Orientada-a-Objetos-POO-Conceptos-Clave-en-Java.pptx.pptx</dc:title>
  <cp:lastModifiedBy>HOYOS BARBA, ELIO DAVID</cp:lastModifiedBy>
  <cp:revision>4</cp:revision>
  <dcterms:created xsi:type="dcterms:W3CDTF">2006-08-16T00:00:00Z</dcterms:created>
  <dcterms:modified xsi:type="dcterms:W3CDTF">2025-06-17T22:56:07Z</dcterms:modified>
  <dc:identifier>DAGqnuZq6sA</dc:identifier>
</cp:coreProperties>
</file>